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64"/>
    <p:restoredTop sz="94629"/>
  </p:normalViewPr>
  <p:slideViewPr>
    <p:cSldViewPr snapToGrid="0" snapToObjects="1">
      <p:cViewPr>
        <p:scale>
          <a:sx n="114" d="100"/>
          <a:sy n="114" d="100"/>
        </p:scale>
        <p:origin x="29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EFADA88B-4D78-984B-BE8D-6ADA3F1D5E9B}" type="datetimeFigureOut">
              <a:rPr lang="en-US" smtClean="0"/>
              <a:t>4/21/18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9F9AD86E-73E4-6B4A-85CC-C1CD1F5A3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6664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DA88B-4D78-984B-BE8D-6ADA3F1D5E9B}" type="datetimeFigureOut">
              <a:rPr lang="en-US" smtClean="0"/>
              <a:t>4/21/18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AD86E-73E4-6B4A-85CC-C1CD1F5A3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5969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DA88B-4D78-984B-BE8D-6ADA3F1D5E9B}" type="datetimeFigureOut">
              <a:rPr lang="en-US" smtClean="0"/>
              <a:t>4/21/18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AD86E-73E4-6B4A-85CC-C1CD1F5A3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8020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DA88B-4D78-984B-BE8D-6ADA3F1D5E9B}" type="datetimeFigureOut">
              <a:rPr lang="en-US" smtClean="0"/>
              <a:t>4/21/18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AD86E-73E4-6B4A-85CC-C1CD1F5A3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4181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DA88B-4D78-984B-BE8D-6ADA3F1D5E9B}" type="datetimeFigureOut">
              <a:rPr lang="en-US" smtClean="0"/>
              <a:t>4/21/18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AD86E-73E4-6B4A-85CC-C1CD1F5A3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3920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DA88B-4D78-984B-BE8D-6ADA3F1D5E9B}" type="datetimeFigureOut">
              <a:rPr lang="en-US" smtClean="0"/>
              <a:t>4/21/18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AD86E-73E4-6B4A-85CC-C1CD1F5A3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9581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DA88B-4D78-984B-BE8D-6ADA3F1D5E9B}" type="datetimeFigureOut">
              <a:rPr lang="en-US" smtClean="0"/>
              <a:t>4/21/18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AD86E-73E4-6B4A-85CC-C1CD1F5A3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5559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DA88B-4D78-984B-BE8D-6ADA3F1D5E9B}" type="datetimeFigureOut">
              <a:rPr lang="en-US" smtClean="0"/>
              <a:t>4/21/18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AD86E-73E4-6B4A-85CC-C1CD1F5A379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6133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DA88B-4D78-984B-BE8D-6ADA3F1D5E9B}" type="datetimeFigureOut">
              <a:rPr lang="en-US" smtClean="0"/>
              <a:t>4/21/18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AD86E-73E4-6B4A-85CC-C1CD1F5A3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9616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DA88B-4D78-984B-BE8D-6ADA3F1D5E9B}" type="datetimeFigureOut">
              <a:rPr lang="en-US" smtClean="0"/>
              <a:t>4/21/18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AD86E-73E4-6B4A-85CC-C1CD1F5A3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4418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DA88B-4D78-984B-BE8D-6ADA3F1D5E9B}" type="datetimeFigureOut">
              <a:rPr lang="en-US" smtClean="0"/>
              <a:t>4/21/18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AD86E-73E4-6B4A-85CC-C1CD1F5A3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3423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DA88B-4D78-984B-BE8D-6ADA3F1D5E9B}" type="datetimeFigureOut">
              <a:rPr lang="en-US" smtClean="0"/>
              <a:t>4/21/18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AD86E-73E4-6B4A-85CC-C1CD1F5A3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1011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DA88B-4D78-984B-BE8D-6ADA3F1D5E9B}" type="datetimeFigureOut">
              <a:rPr lang="en-US" smtClean="0"/>
              <a:t>4/21/18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AD86E-73E4-6B4A-85CC-C1CD1F5A3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574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DA88B-4D78-984B-BE8D-6ADA3F1D5E9B}" type="datetimeFigureOut">
              <a:rPr lang="en-US" smtClean="0"/>
              <a:t>4/21/18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AD86E-73E4-6B4A-85CC-C1CD1F5A3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808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DA88B-4D78-984B-BE8D-6ADA3F1D5E9B}" type="datetimeFigureOut">
              <a:rPr lang="en-US" smtClean="0"/>
              <a:t>4/21/18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AD86E-73E4-6B4A-85CC-C1CD1F5A3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8831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DA88B-4D78-984B-BE8D-6ADA3F1D5E9B}" type="datetimeFigureOut">
              <a:rPr lang="en-US" smtClean="0"/>
              <a:t>4/21/18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AD86E-73E4-6B4A-85CC-C1CD1F5A3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4531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DA88B-4D78-984B-BE8D-6ADA3F1D5E9B}" type="datetimeFigureOut">
              <a:rPr lang="en-US" smtClean="0"/>
              <a:t>4/21/18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AD86E-73E4-6B4A-85CC-C1CD1F5A3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9186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EFADA88B-4D78-984B-BE8D-6ADA3F1D5E9B}" type="datetimeFigureOut">
              <a:rPr lang="en-US" smtClean="0"/>
              <a:t>4/21/18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F9AD86E-73E4-6B4A-85CC-C1CD1F5A3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09631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  <p:sldLayoutId id="2147483780" r:id="rId12"/>
    <p:sldLayoutId id="2147483781" r:id="rId13"/>
    <p:sldLayoutId id="2147483782" r:id="rId14"/>
    <p:sldLayoutId id="2147483783" r:id="rId15"/>
    <p:sldLayoutId id="2147483784" r:id="rId16"/>
    <p:sldLayoutId id="214748378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01391-2219-0245-B1FA-55FE6F352A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6894" y="527350"/>
            <a:ext cx="11044052" cy="3260877"/>
          </a:xfrm>
        </p:spPr>
        <p:txBody>
          <a:bodyPr>
            <a:normAutofit/>
          </a:bodyPr>
          <a:lstStyle/>
          <a:p>
            <a:r>
              <a:rPr lang="en-US" sz="6000" dirty="0" err="1"/>
              <a:t>IsDS</a:t>
            </a:r>
            <a:r>
              <a:rPr lang="en-US" sz="6000" dirty="0"/>
              <a:t> 3105</a:t>
            </a:r>
            <a:br>
              <a:rPr lang="en-US" sz="6000" dirty="0"/>
            </a:br>
            <a:r>
              <a:rPr lang="en-US" sz="6000" dirty="0"/>
              <a:t>Group 3</a:t>
            </a:r>
            <a:br>
              <a:rPr lang="en-US" sz="6000" dirty="0"/>
            </a:br>
            <a:br>
              <a:rPr lang="en-US" sz="2000" dirty="0"/>
            </a:br>
            <a:endParaRPr lang="en-US" sz="6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2A49F6-50D4-B541-8DC2-A5E2BD8969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30534" y="4813244"/>
            <a:ext cx="7197726" cy="140546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By: TANIA TRINH</a:t>
            </a:r>
          </a:p>
          <a:p>
            <a:r>
              <a:rPr lang="en-US" dirty="0"/>
              <a:t>JASON WILLIAMS</a:t>
            </a:r>
          </a:p>
          <a:p>
            <a:r>
              <a:rPr lang="en-US" dirty="0"/>
              <a:t>BUFORD DEAN</a:t>
            </a:r>
          </a:p>
          <a:p>
            <a:r>
              <a:rPr lang="en-US" dirty="0"/>
              <a:t>Project artifact: html</a:t>
            </a:r>
          </a:p>
        </p:txBody>
      </p:sp>
    </p:spTree>
    <p:extLst>
      <p:ext uri="{BB962C8B-B14F-4D97-AF65-F5344CB8AC3E}">
        <p14:creationId xmlns:p14="http://schemas.microsoft.com/office/powerpoint/2010/main" val="16499931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2DE60-2C1E-3A4D-BEAE-6AEEDA316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313" y="0"/>
            <a:ext cx="10131425" cy="1456267"/>
          </a:xfrm>
        </p:spPr>
        <p:txBody>
          <a:bodyPr/>
          <a:lstStyle/>
          <a:p>
            <a:r>
              <a:rPr lang="en-US" dirty="0"/>
              <a:t>Results (graphed)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72FD253-C0E7-3C4F-9ADE-415587431B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96068" y="1987808"/>
            <a:ext cx="5036595" cy="464716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B20B0ED-7DB5-2546-83E8-A184B88D2C2E}"/>
              </a:ext>
            </a:extLst>
          </p:cNvPr>
          <p:cNvSpPr txBox="1"/>
          <p:nvPr/>
        </p:nvSpPr>
        <p:spPr>
          <a:xfrm>
            <a:off x="1159727" y="1293541"/>
            <a:ext cx="457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sal</a:t>
            </a:r>
            <a:r>
              <a:rPr lang="en-US" dirty="0"/>
              <a:t>[</a:t>
            </a:r>
            <a:r>
              <a:rPr lang="en-US" dirty="0" err="1"/>
              <a:t>is.na</a:t>
            </a:r>
            <a:r>
              <a:rPr lang="en-US" dirty="0"/>
              <a:t>(</a:t>
            </a:r>
            <a:r>
              <a:rPr lang="en-US" dirty="0" err="1"/>
              <a:t>sal</a:t>
            </a:r>
            <a:r>
              <a:rPr lang="en-US" dirty="0"/>
              <a:t>)] &lt;- 0</a:t>
            </a:r>
          </a:p>
        </p:txBody>
      </p:sp>
    </p:spTree>
    <p:extLst>
      <p:ext uri="{BB962C8B-B14F-4D97-AF65-F5344CB8AC3E}">
        <p14:creationId xmlns:p14="http://schemas.microsoft.com/office/powerpoint/2010/main" val="27323613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7E32B-D5B8-3D49-BEDB-9DB9430E4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252761"/>
            <a:ext cx="10131425" cy="1456267"/>
          </a:xfrm>
        </p:spPr>
        <p:txBody>
          <a:bodyPr/>
          <a:lstStyle/>
          <a:p>
            <a:r>
              <a:rPr lang="en-US" dirty="0"/>
              <a:t>Results (</a:t>
            </a:r>
            <a:r>
              <a:rPr lang="en-US" dirty="0" err="1"/>
              <a:t>cont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4B3C76-1C24-724F-BE3A-E230B84854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408878"/>
            <a:ext cx="10131425" cy="3649133"/>
          </a:xfrm>
        </p:spPr>
        <p:txBody>
          <a:bodyPr/>
          <a:lstStyle/>
          <a:p>
            <a:r>
              <a:rPr lang="en-US" dirty="0"/>
              <a:t>As per the graphs, we can see that there is not a substantial change from having no internships to having one, but the difference between 0 to 2/3 is pretty large. Someone with 3 internships will make $`r round(difference)` more on average, which is a `r difference/</a:t>
            </a:r>
            <a:r>
              <a:rPr lang="en-US" dirty="0" err="1"/>
              <a:t>sal$avgSalary</a:t>
            </a:r>
            <a:r>
              <a:rPr lang="en-US" dirty="0"/>
              <a:t>[4] * 100`% increase. [10208]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DEFBC67-087B-FB45-AB46-BEF1F9ED5B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6722" y="3077737"/>
            <a:ext cx="5597912" cy="3523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5523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007CF-861F-7C40-AC79-7ADEF59AA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196592"/>
            <a:ext cx="10131425" cy="1456267"/>
          </a:xfrm>
        </p:spPr>
        <p:txBody>
          <a:bodyPr/>
          <a:lstStyle/>
          <a:p>
            <a:r>
              <a:rPr lang="en-US" dirty="0"/>
              <a:t>Salaries relating to respective majors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7874E-E2FA-7D49-8372-E17CAE47DD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456375"/>
            <a:ext cx="10131425" cy="3649133"/>
          </a:xfrm>
        </p:spPr>
        <p:txBody>
          <a:bodyPr/>
          <a:lstStyle/>
          <a:p>
            <a:r>
              <a:rPr lang="en-US" dirty="0"/>
              <a:t>Does it matter if the internship is related to the respective major?</a:t>
            </a:r>
          </a:p>
          <a:p>
            <a:r>
              <a:rPr lang="en-US" dirty="0"/>
              <a:t>In order to obtain the results of this question, using our </a:t>
            </a:r>
            <a:r>
              <a:rPr lang="en-US" dirty="0" err="1"/>
              <a:t>em</a:t>
            </a:r>
            <a:r>
              <a:rPr lang="en-US" dirty="0"/>
              <a:t> (employment) variable we left joined ‘</a:t>
            </a:r>
            <a:r>
              <a:rPr lang="en-US" dirty="0" err="1"/>
              <a:t>full_time</a:t>
            </a:r>
            <a:r>
              <a:rPr lang="en-US" dirty="0"/>
              <a:t>’ by ‘</a:t>
            </a:r>
            <a:r>
              <a:rPr lang="en-US" dirty="0" err="1"/>
              <a:t>idCurrentPosition</a:t>
            </a:r>
            <a:r>
              <a:rPr lang="en-US" dirty="0"/>
              <a:t>’, followed by filtering out any NA results from our selected variables (specifically including the variable ‘</a:t>
            </a:r>
            <a:r>
              <a:rPr lang="en-US" dirty="0" err="1"/>
              <a:t>relatedToMajor</a:t>
            </a:r>
            <a:r>
              <a:rPr lang="en-US" dirty="0"/>
              <a:t>’) grouping the results by (count) &amp; (</a:t>
            </a:r>
            <a:r>
              <a:rPr lang="en-US" dirty="0" err="1"/>
              <a:t>relatedToMajor</a:t>
            </a:r>
            <a:r>
              <a:rPr lang="en-US" dirty="0"/>
              <a:t>).</a:t>
            </a:r>
          </a:p>
          <a:p>
            <a:r>
              <a:rPr lang="en-US" dirty="0"/>
              <a:t>Thus giving us the following </a:t>
            </a:r>
            <a:r>
              <a:rPr lang="en-US" dirty="0" err="1"/>
              <a:t>tibble</a:t>
            </a:r>
            <a:r>
              <a:rPr lang="en-US" dirty="0"/>
              <a:t>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9322CF-6BCF-804E-8491-C27B412B1451}"/>
              </a:ext>
            </a:extLst>
          </p:cNvPr>
          <p:cNvSpPr txBox="1"/>
          <p:nvPr/>
        </p:nvSpPr>
        <p:spPr>
          <a:xfrm>
            <a:off x="959005" y="3299838"/>
            <a:ext cx="758283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# A </a:t>
            </a:r>
            <a:r>
              <a:rPr lang="en-US" sz="1400" dirty="0" err="1"/>
              <a:t>tibble</a:t>
            </a:r>
            <a:r>
              <a:rPr lang="en-US" sz="1400" dirty="0"/>
              <a:t>: 759 x 4</a:t>
            </a:r>
          </a:p>
          <a:p>
            <a:r>
              <a:rPr lang="en-US" sz="1400" dirty="0"/>
              <a:t># Groups: count, </a:t>
            </a:r>
            <a:r>
              <a:rPr lang="en-US" sz="1400" dirty="0" err="1"/>
              <a:t>relatedToMajor</a:t>
            </a:r>
            <a:r>
              <a:rPr lang="en-US" sz="1400" dirty="0"/>
              <a:t> [11]</a:t>
            </a:r>
          </a:p>
          <a:p>
            <a:r>
              <a:rPr lang="en-US" sz="1400" dirty="0"/>
              <a:t>   </a:t>
            </a:r>
            <a:r>
              <a:rPr lang="en-US" sz="1400" dirty="0" err="1"/>
              <a:t>graduationId</a:t>
            </a:r>
            <a:r>
              <a:rPr lang="en-US" sz="1400" dirty="0"/>
              <a:t>    count   salary      </a:t>
            </a:r>
            <a:r>
              <a:rPr lang="en-US" sz="1400" dirty="0" err="1"/>
              <a:t>relatedToMajor</a:t>
            </a:r>
            <a:r>
              <a:rPr lang="en-US" sz="1400" dirty="0"/>
              <a:t>  </a:t>
            </a:r>
          </a:p>
          <a:p>
            <a:r>
              <a:rPr lang="en-US" sz="1400" dirty="0"/>
              <a:t>          &lt;</a:t>
            </a:r>
            <a:r>
              <a:rPr lang="en-US" sz="1400" dirty="0" err="1"/>
              <a:t>int</a:t>
            </a:r>
            <a:r>
              <a:rPr lang="en-US" sz="1400" dirty="0"/>
              <a:t>&gt;            &lt;</a:t>
            </a:r>
            <a:r>
              <a:rPr lang="en-US" sz="1400" dirty="0" err="1"/>
              <a:t>int</a:t>
            </a:r>
            <a:r>
              <a:rPr lang="en-US" sz="1400" dirty="0"/>
              <a:t>&gt;    &lt;</a:t>
            </a:r>
            <a:r>
              <a:rPr lang="en-US" sz="1400" dirty="0" err="1"/>
              <a:t>dbl</a:t>
            </a:r>
            <a:r>
              <a:rPr lang="en-US" sz="1400" dirty="0"/>
              <a:t>&gt;             &lt;</a:t>
            </a:r>
            <a:r>
              <a:rPr lang="en-US" sz="1400" dirty="0" err="1"/>
              <a:t>chr</a:t>
            </a:r>
            <a:r>
              <a:rPr lang="en-US" sz="1400" dirty="0"/>
              <a:t>&gt;           </a:t>
            </a:r>
          </a:p>
          <a:p>
            <a:r>
              <a:rPr lang="en-US" sz="1400" dirty="0"/>
              <a:t> 1            1                  2      65000      Directly related</a:t>
            </a:r>
          </a:p>
          <a:p>
            <a:r>
              <a:rPr lang="en-US" sz="1400" dirty="0"/>
              <a:t> 2           36                 1      58000      Directly related</a:t>
            </a:r>
          </a:p>
          <a:p>
            <a:r>
              <a:rPr lang="en-US" sz="1400" dirty="0"/>
              <a:t> 3           37                 1      72500      Somewhat related</a:t>
            </a:r>
          </a:p>
          <a:p>
            <a:r>
              <a:rPr lang="en-US" sz="1400" dirty="0"/>
              <a:t> 4           40                 1      40500      Somewhat related</a:t>
            </a:r>
          </a:p>
          <a:p>
            <a:r>
              <a:rPr lang="en-US" sz="1400" dirty="0"/>
              <a:t> 5           61                 2      95000      Directly related</a:t>
            </a:r>
          </a:p>
          <a:p>
            <a:r>
              <a:rPr lang="en-US" sz="1400" dirty="0"/>
              <a:t> 6           93                 2      32000      Directly related</a:t>
            </a:r>
          </a:p>
          <a:p>
            <a:r>
              <a:rPr lang="en-US" sz="1400" dirty="0"/>
              <a:t> 7           94                 1      70000      Directly related</a:t>
            </a:r>
          </a:p>
          <a:p>
            <a:r>
              <a:rPr lang="en-US" sz="1400" dirty="0"/>
              <a:t> 8           99                 2      44000      Directly related</a:t>
            </a:r>
          </a:p>
          <a:p>
            <a:r>
              <a:rPr lang="en-US" sz="1400" dirty="0"/>
              <a:t> 9          150                3      74000      Directly related</a:t>
            </a:r>
          </a:p>
          <a:p>
            <a:r>
              <a:rPr lang="en-US" sz="1400" dirty="0"/>
              <a:t>10         155                2      74500      Somewhat related</a:t>
            </a:r>
          </a:p>
          <a:p>
            <a:r>
              <a:rPr lang="en-US" sz="1400" dirty="0"/>
              <a:t># ... with 749 more rows</a:t>
            </a:r>
          </a:p>
        </p:txBody>
      </p:sp>
    </p:spTree>
    <p:extLst>
      <p:ext uri="{BB962C8B-B14F-4D97-AF65-F5344CB8AC3E}">
        <p14:creationId xmlns:p14="http://schemas.microsoft.com/office/powerpoint/2010/main" val="30630237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1A4A9-171A-864D-BEE7-AE3622E64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Salaries relating to respective major (graphed w/ internship count (fill))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E7783FA-A55D-884D-98C7-F2FCC5FC51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6702" y="2065867"/>
            <a:ext cx="6667741" cy="4468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324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0E38C-DCCD-4044-8391-041C987415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458" y="-81776"/>
            <a:ext cx="10131425" cy="1456267"/>
          </a:xfrm>
        </p:spPr>
        <p:txBody>
          <a:bodyPr/>
          <a:lstStyle/>
          <a:p>
            <a:r>
              <a:rPr lang="en-US" dirty="0"/>
              <a:t>Salaries related to respective major (graphed w/o fill)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D6504ED-8E0F-584A-8F29-85527791C2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2458" y="2319957"/>
            <a:ext cx="7682502" cy="425926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24FF71B-5233-0B49-90F5-1228B7A29E79}"/>
              </a:ext>
            </a:extLst>
          </p:cNvPr>
          <p:cNvSpPr txBox="1"/>
          <p:nvPr/>
        </p:nvSpPr>
        <p:spPr>
          <a:xfrm>
            <a:off x="992458" y="1527717"/>
            <a:ext cx="32115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major[</a:t>
            </a:r>
            <a:r>
              <a:rPr lang="en-US" dirty="0" err="1"/>
              <a:t>is.na</a:t>
            </a:r>
            <a:r>
              <a:rPr lang="en-US" dirty="0"/>
              <a:t>(major)] &lt;- 0</a:t>
            </a:r>
          </a:p>
        </p:txBody>
      </p:sp>
    </p:spTree>
    <p:extLst>
      <p:ext uri="{BB962C8B-B14F-4D97-AF65-F5344CB8AC3E}">
        <p14:creationId xmlns:p14="http://schemas.microsoft.com/office/powerpoint/2010/main" val="150212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B0616-4576-394A-A0E6-DBFA2C1E5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F7236F-D9A0-9749-A791-13664493E1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8593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55DCC-88BF-1D44-BF62-1FCB30C84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FC32FD-4DE7-004C-A16C-818AA659CD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989446"/>
            <a:ext cx="10131425" cy="5191660"/>
          </a:xfrm>
        </p:spPr>
        <p:txBody>
          <a:bodyPr>
            <a:normAutofit/>
          </a:bodyPr>
          <a:lstStyle/>
          <a:p>
            <a:r>
              <a:rPr lang="en-US" sz="2400" dirty="0"/>
              <a:t>How much does having an internship affect your starting salary?</a:t>
            </a:r>
          </a:p>
          <a:p>
            <a:r>
              <a:rPr lang="en-US" sz="2400" dirty="0"/>
              <a:t>Does it matter if the internship is related to the respective major? / Are those that get internships more likely to choose a post grad job related to their major?</a:t>
            </a:r>
          </a:p>
          <a:p>
            <a:r>
              <a:rPr lang="en-US" sz="2400" dirty="0"/>
              <a:t>How much does one internship differ from many? </a:t>
            </a:r>
          </a:p>
        </p:txBody>
      </p:sp>
    </p:spTree>
    <p:extLst>
      <p:ext uri="{BB962C8B-B14F-4D97-AF65-F5344CB8AC3E}">
        <p14:creationId xmlns:p14="http://schemas.microsoft.com/office/powerpoint/2010/main" val="8225415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>
        <p14:honeycomb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C8B648-09F7-E94B-8514-F6A6F0750A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925" y="294525"/>
            <a:ext cx="10131425" cy="1456267"/>
          </a:xfrm>
        </p:spPr>
        <p:txBody>
          <a:bodyPr/>
          <a:lstStyle/>
          <a:p>
            <a:r>
              <a:rPr lang="en-US" dirty="0"/>
              <a:t>Data for graduates, internships, &amp; wages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AB97819-F826-5B4B-953D-9BD0B403CB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821" y="1365662"/>
            <a:ext cx="10848394" cy="5492338"/>
          </a:xfrm>
        </p:spPr>
        <p:txBody>
          <a:bodyPr>
            <a:normAutofit fontScale="47500" lnSpcReduction="20000"/>
          </a:bodyPr>
          <a:lstStyle/>
          <a:p>
            <a:r>
              <a:rPr lang="en-US" sz="3300" dirty="0"/>
              <a:t>In order to create a table presenting the correlation between graduates, internships, and their wages (hourly wage), we used a filter to join/(left join) (‘graduation’, ‘internship’, ‘</a:t>
            </a:r>
            <a:r>
              <a:rPr lang="en-US" sz="3300" dirty="0" err="1"/>
              <a:t>paidInternship</a:t>
            </a:r>
            <a:r>
              <a:rPr lang="en-US" sz="3300" dirty="0"/>
              <a:t>’) with the hourly wages while filtering out any results that have NA for that column, sorting the results in an ascending order.</a:t>
            </a:r>
          </a:p>
          <a:p>
            <a:r>
              <a:rPr lang="en-US" sz="3300" dirty="0"/>
              <a:t>The following table is an example of the results; variables include: </a:t>
            </a:r>
            <a:r>
              <a:rPr lang="en-US" sz="3300" dirty="0" err="1"/>
              <a:t>internshipId</a:t>
            </a:r>
            <a:r>
              <a:rPr lang="en-US" sz="3300" dirty="0"/>
              <a:t>, </a:t>
            </a:r>
            <a:r>
              <a:rPr lang="en-US" sz="3300" dirty="0" err="1"/>
              <a:t>completionDate</a:t>
            </a:r>
            <a:r>
              <a:rPr lang="en-US" sz="3300" dirty="0"/>
              <a:t>, </a:t>
            </a:r>
            <a:r>
              <a:rPr lang="en-US" sz="3300" dirty="0" err="1"/>
              <a:t>jobTitle</a:t>
            </a:r>
            <a:r>
              <a:rPr lang="en-US" sz="3300" dirty="0"/>
              <a:t>, </a:t>
            </a:r>
            <a:r>
              <a:rPr lang="en-US" sz="3300" dirty="0" err="1"/>
              <a:t>hoursPerWeek</a:t>
            </a:r>
            <a:r>
              <a:rPr lang="en-US" sz="3300" dirty="0"/>
              <a:t>, </a:t>
            </a:r>
            <a:r>
              <a:rPr lang="en-US" sz="3300" dirty="0" err="1"/>
              <a:t>numberWeek</a:t>
            </a:r>
            <a:r>
              <a:rPr lang="en-US" sz="3300" dirty="0"/>
              <a:t>, </a:t>
            </a:r>
            <a:r>
              <a:rPr lang="en-US" sz="3300" dirty="0" err="1"/>
              <a:t>academicCredit</a:t>
            </a:r>
            <a:r>
              <a:rPr lang="en-US" sz="3300" dirty="0"/>
              <a:t>, </a:t>
            </a:r>
            <a:r>
              <a:rPr lang="en-US" sz="3300" dirty="0" err="1"/>
              <a:t>internshipPaid</a:t>
            </a:r>
            <a:r>
              <a:rPr lang="en-US" sz="3300" dirty="0"/>
              <a:t>, </a:t>
            </a:r>
            <a:r>
              <a:rPr lang="en-US" sz="3300" dirty="0" err="1"/>
              <a:t>graduationId</a:t>
            </a:r>
            <a:r>
              <a:rPr lang="en-US" sz="3300" dirty="0"/>
              <a:t>, </a:t>
            </a:r>
            <a:r>
              <a:rPr lang="en-US" sz="3300" dirty="0" err="1"/>
              <a:t>internshipSupervisorId</a:t>
            </a:r>
            <a:r>
              <a:rPr lang="en-US" sz="3300" dirty="0"/>
              <a:t>, </a:t>
            </a:r>
            <a:r>
              <a:rPr lang="en-US" sz="3300" dirty="0" err="1"/>
              <a:t>locationId</a:t>
            </a:r>
            <a:r>
              <a:rPr lang="en-US" sz="3300" dirty="0"/>
              <a:t>, &amp; </a:t>
            </a:r>
            <a:r>
              <a:rPr lang="en-US" sz="3300" dirty="0" err="1"/>
              <a:t>organizationId</a:t>
            </a:r>
            <a:r>
              <a:rPr lang="en-US" sz="3300" dirty="0"/>
              <a:t>.</a:t>
            </a:r>
          </a:p>
          <a:p>
            <a:endParaRPr lang="en-US" dirty="0"/>
          </a:p>
          <a:p>
            <a:r>
              <a:rPr lang="en-US" dirty="0"/>
              <a:t># Source: table&lt;internship&gt; [?? x 11]</a:t>
            </a:r>
          </a:p>
          <a:p>
            <a:r>
              <a:rPr lang="en-US" dirty="0"/>
              <a:t># Database: </a:t>
            </a:r>
            <a:r>
              <a:rPr lang="en-US" dirty="0" err="1"/>
              <a:t>mysql</a:t>
            </a:r>
            <a:r>
              <a:rPr lang="en-US" dirty="0"/>
              <a:t> 5.6.19-log [</a:t>
            </a:r>
            <a:r>
              <a:rPr lang="en-US" dirty="0" err="1"/>
              <a:t>student@ba-isdsclass-programdev.lsu.edu</a:t>
            </a:r>
            <a:r>
              <a:rPr lang="en-US" dirty="0"/>
              <a:t>:/isds_3105]</a:t>
            </a:r>
          </a:p>
          <a:p>
            <a:r>
              <a:rPr lang="en-US" dirty="0"/>
              <a:t>   </a:t>
            </a:r>
            <a:r>
              <a:rPr lang="en-US" dirty="0" err="1"/>
              <a:t>internshipId</a:t>
            </a:r>
            <a:r>
              <a:rPr lang="en-US" dirty="0"/>
              <a:t> </a:t>
            </a:r>
            <a:r>
              <a:rPr lang="en-US" dirty="0" err="1"/>
              <a:t>completionDate</a:t>
            </a:r>
            <a:r>
              <a:rPr lang="en-US" dirty="0"/>
              <a:t>        </a:t>
            </a:r>
            <a:r>
              <a:rPr lang="en-US" dirty="0" err="1"/>
              <a:t>jobTitle</a:t>
            </a:r>
            <a:r>
              <a:rPr lang="en-US" dirty="0"/>
              <a:t>    </a:t>
            </a:r>
            <a:r>
              <a:rPr lang="en-US" dirty="0" err="1"/>
              <a:t>hoursP</a:t>
            </a:r>
            <a:r>
              <a:rPr lang="en-US" dirty="0"/>
              <a:t>… number… </a:t>
            </a:r>
            <a:r>
              <a:rPr lang="en-US" dirty="0" err="1"/>
              <a:t>academ</a:t>
            </a:r>
            <a:r>
              <a:rPr lang="en-US" dirty="0"/>
              <a:t>… intern… </a:t>
            </a:r>
            <a:r>
              <a:rPr lang="en-US" dirty="0" err="1"/>
              <a:t>gradu</a:t>
            </a:r>
            <a:r>
              <a:rPr lang="en-US" dirty="0"/>
              <a:t>… </a:t>
            </a:r>
            <a:r>
              <a:rPr lang="en-US" dirty="0" err="1"/>
              <a:t>internsh</a:t>
            </a:r>
            <a:r>
              <a:rPr lang="en-US" dirty="0"/>
              <a:t>… </a:t>
            </a:r>
            <a:r>
              <a:rPr lang="en-US" dirty="0" err="1"/>
              <a:t>locat</a:t>
            </a:r>
            <a:r>
              <a:rPr lang="en-US" dirty="0"/>
              <a:t>… </a:t>
            </a:r>
            <a:r>
              <a:rPr lang="en-US" dirty="0" err="1"/>
              <a:t>organi</a:t>
            </a:r>
            <a:r>
              <a:rPr lang="en-US" dirty="0"/>
              <a:t>…</a:t>
            </a:r>
          </a:p>
          <a:p>
            <a:r>
              <a:rPr lang="en-US" dirty="0"/>
              <a:t>          &lt;</a:t>
            </a:r>
            <a:r>
              <a:rPr lang="en-US" dirty="0" err="1"/>
              <a:t>int</a:t>
            </a:r>
            <a:r>
              <a:rPr lang="en-US" dirty="0"/>
              <a:t>&gt; &lt;</a:t>
            </a:r>
            <a:r>
              <a:rPr lang="en-US" dirty="0" err="1"/>
              <a:t>chr</a:t>
            </a:r>
            <a:r>
              <a:rPr lang="en-US" dirty="0"/>
              <a:t>&gt;                 &lt;</a:t>
            </a:r>
            <a:r>
              <a:rPr lang="en-US" dirty="0" err="1"/>
              <a:t>chr</a:t>
            </a:r>
            <a:r>
              <a:rPr lang="en-US" dirty="0"/>
              <a:t>&gt;       &lt;</a:t>
            </a:r>
            <a:r>
              <a:rPr lang="en-US" dirty="0" err="1"/>
              <a:t>chr</a:t>
            </a:r>
            <a:r>
              <a:rPr lang="en-US" dirty="0"/>
              <a:t>&gt;   &lt;</a:t>
            </a:r>
            <a:r>
              <a:rPr lang="en-US" dirty="0" err="1"/>
              <a:t>chr</a:t>
            </a:r>
            <a:r>
              <a:rPr lang="en-US" dirty="0"/>
              <a:t>&gt;   &lt;</a:t>
            </a:r>
            <a:r>
              <a:rPr lang="en-US" dirty="0" err="1"/>
              <a:t>chr</a:t>
            </a:r>
            <a:r>
              <a:rPr lang="en-US" dirty="0"/>
              <a:t>&gt;   &lt;</a:t>
            </a:r>
            <a:r>
              <a:rPr lang="en-US" dirty="0" err="1"/>
              <a:t>chr</a:t>
            </a:r>
            <a:r>
              <a:rPr lang="en-US" dirty="0"/>
              <a:t>&gt;    &lt;</a:t>
            </a:r>
            <a:r>
              <a:rPr lang="en-US" dirty="0" err="1"/>
              <a:t>int</a:t>
            </a:r>
            <a:r>
              <a:rPr lang="en-US" dirty="0"/>
              <a:t>&gt;     &lt;</a:t>
            </a:r>
            <a:r>
              <a:rPr lang="en-US" dirty="0" err="1"/>
              <a:t>int</a:t>
            </a:r>
            <a:r>
              <a:rPr lang="en-US" dirty="0"/>
              <a:t>&gt;  &lt;</a:t>
            </a:r>
            <a:r>
              <a:rPr lang="en-US" dirty="0" err="1"/>
              <a:t>int</a:t>
            </a:r>
            <a:r>
              <a:rPr lang="en-US" dirty="0"/>
              <a:t>&gt;   &lt;</a:t>
            </a:r>
            <a:r>
              <a:rPr lang="en-US" dirty="0" err="1"/>
              <a:t>int</a:t>
            </a:r>
            <a:r>
              <a:rPr lang="en-US" dirty="0"/>
              <a:t>&gt;</a:t>
            </a:r>
          </a:p>
          <a:p>
            <a:r>
              <a:rPr lang="en-US" dirty="0"/>
              <a:t> 1          709 Fall 2014             IT </a:t>
            </a:r>
            <a:r>
              <a:rPr lang="en-US" dirty="0" err="1"/>
              <a:t>Securit</a:t>
            </a:r>
            <a:r>
              <a:rPr lang="en-US" dirty="0"/>
              <a:t>… NA      NA      ISDS    Yes          1        NA     NA     549</a:t>
            </a:r>
          </a:p>
          <a:p>
            <a:r>
              <a:rPr lang="en-US" dirty="0"/>
              <a:t> 2          710 summer 2014           hardware a… NA      NA      NA      Yes          3        NA     NA    2822</a:t>
            </a:r>
          </a:p>
          <a:p>
            <a:r>
              <a:rPr lang="en-US" dirty="0"/>
              <a:t> 3          711 Fall 2013             Intern      NA      NA      NA      Yes          4       487     NA    3140</a:t>
            </a:r>
          </a:p>
          <a:p>
            <a:r>
              <a:rPr lang="en-US" dirty="0"/>
              <a:t> 4          712 FALL 2014             ENGINEER    NA      NA      NA      Yes          8       488     NA      NA</a:t>
            </a:r>
          </a:p>
          <a:p>
            <a:r>
              <a:rPr lang="en-US" dirty="0"/>
              <a:t> 5          713 Fall 2014             Tiger </a:t>
            </a:r>
            <a:r>
              <a:rPr lang="en-US" dirty="0" err="1"/>
              <a:t>Inte</a:t>
            </a:r>
            <a:r>
              <a:rPr lang="en-US" dirty="0"/>
              <a:t>… NA      NA      NA      Yes          9        NA     NA    4402</a:t>
            </a:r>
          </a:p>
          <a:p>
            <a:r>
              <a:rPr lang="en-US" dirty="0"/>
              <a:t> 6          714 Fall 2013             Farm </a:t>
            </a:r>
            <a:r>
              <a:rPr lang="en-US" dirty="0" err="1"/>
              <a:t>assis</a:t>
            </a:r>
            <a:r>
              <a:rPr lang="en-US" dirty="0"/>
              <a:t>… NA      NA      ANSC 2… No          11        NA     NA    1407</a:t>
            </a:r>
          </a:p>
          <a:p>
            <a:r>
              <a:rPr lang="en-US" dirty="0"/>
              <a:t> 7          715 Summer 2011,2013,2014 Facilities… NA      NA      NA      Yes         13        NA     NA    1509</a:t>
            </a:r>
          </a:p>
          <a:p>
            <a:r>
              <a:rPr lang="en-US" dirty="0"/>
              <a:t> 8          716 Summer 2013-Present   Marketing … NA      NA      NA      Yes         15       489     NA    2842</a:t>
            </a:r>
          </a:p>
          <a:p>
            <a:r>
              <a:rPr lang="en-US" dirty="0"/>
              <a:t> 9          717 Current               Intern      NA      NA      Kin 48… Yes         16        NA     NA    2842</a:t>
            </a:r>
          </a:p>
          <a:p>
            <a:r>
              <a:rPr lang="en-US" dirty="0"/>
              <a:t>10          718 Fall 2014             Intern      NA      NA      NA      Yes         19        NA     NA      78</a:t>
            </a:r>
          </a:p>
          <a:p>
            <a:r>
              <a:rPr lang="en-US" dirty="0"/>
              <a:t># ... with more rows</a:t>
            </a:r>
          </a:p>
        </p:txBody>
      </p:sp>
    </p:spTree>
    <p:extLst>
      <p:ext uri="{BB962C8B-B14F-4D97-AF65-F5344CB8AC3E}">
        <p14:creationId xmlns:p14="http://schemas.microsoft.com/office/powerpoint/2010/main" val="17919315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A5BC16-420A-114A-AFC3-422E7CE512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-169333"/>
            <a:ext cx="10131425" cy="1456267"/>
          </a:xfrm>
        </p:spPr>
        <p:txBody>
          <a:bodyPr/>
          <a:lstStyle/>
          <a:p>
            <a:r>
              <a:rPr lang="en-US" dirty="0"/>
              <a:t>“Dirty”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FA80E2-2F09-7849-A706-10D946CC7B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977462"/>
            <a:ext cx="12031132" cy="5880538"/>
          </a:xfrm>
        </p:spPr>
        <p:txBody>
          <a:bodyPr>
            <a:normAutofit fontScale="77500" lnSpcReduction="20000"/>
          </a:bodyPr>
          <a:lstStyle/>
          <a:p>
            <a:r>
              <a:rPr lang="en-US" sz="2300" dirty="0"/>
              <a:t>We have realized that there is a large sum of "dirty" data, and thus did some cleanup. Some hourly wages appear to be above $40-$45, which seems very unreasonable for even out of state internships in high cost-of-living states such as California. That being said, we filtered out the results greater than $40/h.</a:t>
            </a:r>
          </a:p>
          <a:p>
            <a:r>
              <a:rPr lang="en-US" sz="2300" dirty="0"/>
              <a:t>The following table was thus created:</a:t>
            </a:r>
          </a:p>
          <a:p>
            <a:pPr marL="0" indent="0">
              <a:buNone/>
            </a:pPr>
            <a:r>
              <a:rPr lang="en-US" dirty="0"/>
              <a:t># Source: lazy query [?? x 5]</a:t>
            </a:r>
          </a:p>
          <a:p>
            <a:pPr marL="0" indent="0">
              <a:buNone/>
            </a:pPr>
            <a:r>
              <a:rPr lang="en-US" dirty="0"/>
              <a:t># Database: </a:t>
            </a:r>
            <a:r>
              <a:rPr lang="en-US" dirty="0" err="1"/>
              <a:t>mysql</a:t>
            </a:r>
            <a:r>
              <a:rPr lang="en-US" dirty="0"/>
              <a:t> 5.6.19-log [</a:t>
            </a:r>
            <a:r>
              <a:rPr lang="en-US" dirty="0" err="1"/>
              <a:t>student@ba-isdsclass-programdev.lsu.edu</a:t>
            </a:r>
            <a:r>
              <a:rPr lang="en-US" dirty="0"/>
              <a:t>:/isds_3105]</a:t>
            </a:r>
          </a:p>
          <a:p>
            <a:pPr marL="0" indent="0">
              <a:buNone/>
            </a:pPr>
            <a:r>
              <a:rPr lang="en-US" dirty="0"/>
              <a:t># Ordered by: </a:t>
            </a:r>
            <a:r>
              <a:rPr lang="en-US" dirty="0" err="1"/>
              <a:t>graduationId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 </a:t>
            </a:r>
            <a:r>
              <a:rPr lang="en-US" dirty="0" err="1"/>
              <a:t>internshipId</a:t>
            </a:r>
            <a:r>
              <a:rPr lang="en-US" dirty="0"/>
              <a:t>    </a:t>
            </a:r>
            <a:r>
              <a:rPr lang="en-US" dirty="0" err="1"/>
              <a:t>jobTitle</a:t>
            </a:r>
            <a:r>
              <a:rPr lang="en-US" dirty="0"/>
              <a:t>                                </a:t>
            </a:r>
            <a:r>
              <a:rPr lang="en-US" dirty="0" err="1"/>
              <a:t>graduationId</a:t>
            </a:r>
            <a:r>
              <a:rPr lang="en-US" dirty="0"/>
              <a:t>                 </a:t>
            </a:r>
            <a:r>
              <a:rPr lang="en-US" dirty="0" err="1"/>
              <a:t>weeklyCompensation</a:t>
            </a:r>
            <a:r>
              <a:rPr lang="en-US" dirty="0"/>
              <a:t>              </a:t>
            </a:r>
            <a:r>
              <a:rPr lang="en-US" dirty="0" err="1"/>
              <a:t>hourlyWage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         &lt;</a:t>
            </a:r>
            <a:r>
              <a:rPr lang="en-US" dirty="0" err="1"/>
              <a:t>int</a:t>
            </a:r>
            <a:r>
              <a:rPr lang="en-US" dirty="0"/>
              <a:t>&gt;          &lt;</a:t>
            </a:r>
            <a:r>
              <a:rPr lang="en-US" dirty="0" err="1"/>
              <a:t>chr</a:t>
            </a:r>
            <a:r>
              <a:rPr lang="en-US" dirty="0"/>
              <a:t>&gt;                                          &lt;</a:t>
            </a:r>
            <a:r>
              <a:rPr lang="en-US" dirty="0" err="1"/>
              <a:t>int</a:t>
            </a:r>
            <a:r>
              <a:rPr lang="en-US" dirty="0"/>
              <a:t>&gt;                                 &lt;</a:t>
            </a:r>
            <a:r>
              <a:rPr lang="en-US" dirty="0" err="1"/>
              <a:t>dbl</a:t>
            </a:r>
            <a:r>
              <a:rPr lang="en-US" dirty="0"/>
              <a:t>&gt;                                    &lt;</a:t>
            </a:r>
            <a:r>
              <a:rPr lang="en-US" dirty="0" err="1"/>
              <a:t>dbl</a:t>
            </a:r>
            <a:r>
              <a:rPr lang="en-US" dirty="0"/>
              <a:t>&gt;</a:t>
            </a:r>
          </a:p>
          <a:p>
            <a:r>
              <a:rPr lang="en-US" dirty="0"/>
              <a:t>       1          709 IT Security Intern                    1                                      113                                       8.00</a:t>
            </a:r>
          </a:p>
          <a:p>
            <a:r>
              <a:rPr lang="en-US" dirty="0"/>
              <a:t>       2         5115 IT Analyst Intern                    1                                      610                                      15.0 </a:t>
            </a:r>
          </a:p>
          <a:p>
            <a:r>
              <a:rPr lang="en-US" dirty="0"/>
              <a:t>       3         5116 Intern                                       4                                      222                                      22.0 </a:t>
            </a:r>
          </a:p>
          <a:p>
            <a:r>
              <a:rPr lang="en-US" dirty="0"/>
              <a:t>       4         5118 Marketing Intern                  15                                     600                                      15.0 </a:t>
            </a:r>
          </a:p>
          <a:p>
            <a:r>
              <a:rPr lang="en-US" dirty="0"/>
              <a:t>       5         5120 Civil Engineering Intern       31                                    100                                      10.0 </a:t>
            </a:r>
          </a:p>
          <a:p>
            <a:r>
              <a:rPr lang="en-US" dirty="0"/>
              <a:t>       6          723 Intern                                       36                                     220                                      11.0 </a:t>
            </a:r>
          </a:p>
          <a:p>
            <a:r>
              <a:rPr lang="en-US" dirty="0"/>
              <a:t>       7         5121 Intern                                      37                                     960                                      24.0 </a:t>
            </a:r>
          </a:p>
          <a:p>
            <a:r>
              <a:rPr lang="en-US" dirty="0"/>
              <a:t>       8         5122 Grad Assistant                       40                                   1480                                     37.0 </a:t>
            </a:r>
          </a:p>
          <a:p>
            <a:r>
              <a:rPr lang="en-US" dirty="0"/>
              <a:t>       9          727 Key Holder                               43                                     240                                     16.0 </a:t>
            </a:r>
          </a:p>
          <a:p>
            <a:r>
              <a:rPr lang="en-US" dirty="0"/>
              <a:t>     10         5123 Assistant Researcher to..     47                                     200                                     10.0 </a:t>
            </a:r>
          </a:p>
          <a:p>
            <a:r>
              <a:rPr lang="en-US" dirty="0"/>
              <a:t>      # ... with more rows</a:t>
            </a:r>
          </a:p>
        </p:txBody>
      </p:sp>
    </p:spTree>
    <p:extLst>
      <p:ext uri="{BB962C8B-B14F-4D97-AF65-F5344CB8AC3E}">
        <p14:creationId xmlns:p14="http://schemas.microsoft.com/office/powerpoint/2010/main" val="28537981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47E6E-A2CB-D345-978D-8DE156236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799" y="135467"/>
            <a:ext cx="10131425" cy="1456267"/>
          </a:xfrm>
        </p:spPr>
        <p:txBody>
          <a:bodyPr/>
          <a:lstStyle/>
          <a:p>
            <a:r>
              <a:rPr lang="en-US" dirty="0"/>
              <a:t>Number of internships per student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EF2E8C-B5E2-2E47-8FFB-112215F1F2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100667"/>
            <a:ext cx="10131425" cy="5740400"/>
          </a:xfrm>
        </p:spPr>
        <p:txBody>
          <a:bodyPr/>
          <a:lstStyle/>
          <a:p>
            <a:r>
              <a:rPr lang="en-US" dirty="0"/>
              <a:t>We also decided to (count) the internship amounts for  each given student as a data frame, which resulted in a </a:t>
            </a:r>
            <a:r>
              <a:rPr lang="en-US" dirty="0" err="1"/>
              <a:t>tibble</a:t>
            </a:r>
            <a:r>
              <a:rPr lang="en-US" dirty="0"/>
              <a:t> with 3,179 rows and two columns consisting of variables, ‘</a:t>
            </a:r>
            <a:r>
              <a:rPr lang="en-US" dirty="0" err="1"/>
              <a:t>graduationId</a:t>
            </a:r>
            <a:r>
              <a:rPr lang="en-US" dirty="0"/>
              <a:t>’ and ‘count’ (number of internships per student).</a:t>
            </a:r>
          </a:p>
          <a:p>
            <a:r>
              <a:rPr lang="en-US" dirty="0"/>
              <a:t>We proceeded by creating a new variable (</a:t>
            </a:r>
            <a:r>
              <a:rPr lang="en-US" dirty="0" err="1"/>
              <a:t>countCOUNT</a:t>
            </a:r>
            <a:r>
              <a:rPr lang="en-US" dirty="0"/>
              <a:t>) representing the amount of students with 1 internship, 2 internships, or 3 internships, respectively. The </a:t>
            </a:r>
            <a:r>
              <a:rPr lang="en-US" dirty="0" err="1"/>
              <a:t>tibble</a:t>
            </a:r>
            <a:r>
              <a:rPr lang="en-US" dirty="0"/>
              <a:t> below represents our results. </a:t>
            </a:r>
          </a:p>
          <a:p>
            <a:endParaRPr lang="en-US" dirty="0"/>
          </a:p>
          <a:p>
            <a:r>
              <a:rPr lang="en-US" dirty="0"/>
              <a:t>A </a:t>
            </a:r>
            <a:r>
              <a:rPr lang="en-US" dirty="0" err="1"/>
              <a:t>tibble</a:t>
            </a:r>
            <a:r>
              <a:rPr lang="en-US" dirty="0"/>
              <a:t>: 3 x 2</a:t>
            </a:r>
          </a:p>
          <a:p>
            <a:r>
              <a:rPr lang="en-US" dirty="0"/>
              <a:t>  count       </a:t>
            </a:r>
            <a:r>
              <a:rPr lang="en-US" dirty="0" err="1"/>
              <a:t>countCOUNT</a:t>
            </a:r>
            <a:endParaRPr lang="en-US" dirty="0"/>
          </a:p>
          <a:p>
            <a:r>
              <a:rPr lang="en-US" dirty="0"/>
              <a:t>  &lt;</a:t>
            </a:r>
            <a:r>
              <a:rPr lang="en-US" dirty="0" err="1"/>
              <a:t>int</a:t>
            </a:r>
            <a:r>
              <a:rPr lang="en-US" dirty="0"/>
              <a:t>&gt;            &lt;</a:t>
            </a:r>
            <a:r>
              <a:rPr lang="en-US" dirty="0" err="1"/>
              <a:t>int</a:t>
            </a:r>
            <a:r>
              <a:rPr lang="en-US" dirty="0"/>
              <a:t>&gt;</a:t>
            </a:r>
          </a:p>
          <a:p>
            <a:pPr marL="342900" indent="-342900">
              <a:buAutoNum type="arabicPlain"/>
            </a:pPr>
            <a:r>
              <a:rPr lang="en-US" dirty="0"/>
              <a:t>    1                2408</a:t>
            </a:r>
          </a:p>
          <a:p>
            <a:pPr marL="342900" indent="-342900">
              <a:buAutoNum type="arabicPlain"/>
            </a:pPr>
            <a:r>
              <a:rPr lang="en-US" dirty="0"/>
              <a:t>    2                  630</a:t>
            </a:r>
          </a:p>
          <a:p>
            <a:pPr marL="0" indent="0">
              <a:buNone/>
            </a:pPr>
            <a:r>
              <a:rPr lang="en-US" dirty="0"/>
              <a:t>3         3                 141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13678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23634-3B2A-4045-8F0C-80F3DAC8A1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0533" y="118533"/>
            <a:ext cx="10131425" cy="1456267"/>
          </a:xfrm>
        </p:spPr>
        <p:txBody>
          <a:bodyPr/>
          <a:lstStyle/>
          <a:p>
            <a:r>
              <a:rPr lang="en-US" dirty="0"/>
              <a:t>Bar graph of the total amount of internships per student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89757108-1817-2F40-830C-809AD0ACA4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48777" y="1362927"/>
            <a:ext cx="7416799" cy="5283199"/>
          </a:xfrm>
        </p:spPr>
      </p:pic>
    </p:spTree>
    <p:extLst>
      <p:ext uri="{BB962C8B-B14F-4D97-AF65-F5344CB8AC3E}">
        <p14:creationId xmlns:p14="http://schemas.microsoft.com/office/powerpoint/2010/main" val="1082247455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FA208-EE06-3945-A1A9-B35DD3B905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0"/>
            <a:ext cx="10131425" cy="1456267"/>
          </a:xfrm>
        </p:spPr>
        <p:txBody>
          <a:bodyPr/>
          <a:lstStyle/>
          <a:p>
            <a:r>
              <a:rPr lang="en-US" dirty="0"/>
              <a:t>How does the salary differ between each amount of internship(s)?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96A452-BF84-B24C-B3EB-5216DF2967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337733"/>
            <a:ext cx="10131425" cy="2509025"/>
          </a:xfrm>
        </p:spPr>
        <p:txBody>
          <a:bodyPr>
            <a:normAutofit/>
          </a:bodyPr>
          <a:lstStyle/>
          <a:p>
            <a:r>
              <a:rPr lang="en-US" dirty="0"/>
              <a:t>In this step, we wanted to get the salaries from students with internships based on their current positions (</a:t>
            </a:r>
            <a:r>
              <a:rPr lang="en-US" dirty="0" err="1"/>
              <a:t>curPos</a:t>
            </a:r>
            <a:r>
              <a:rPr lang="en-US" dirty="0"/>
              <a:t>), employment (employ), and their status as a full-time employee (</a:t>
            </a:r>
            <a:r>
              <a:rPr lang="en-US" dirty="0" err="1"/>
              <a:t>full_time</a:t>
            </a:r>
            <a:r>
              <a:rPr lang="en-US" dirty="0"/>
              <a:t>).</a:t>
            </a:r>
          </a:p>
          <a:p>
            <a:r>
              <a:rPr lang="en-US" dirty="0"/>
              <a:t>The following </a:t>
            </a:r>
            <a:r>
              <a:rPr lang="en-US" dirty="0" err="1"/>
              <a:t>tibble</a:t>
            </a:r>
            <a:r>
              <a:rPr lang="en-US" dirty="0"/>
              <a:t> (</a:t>
            </a:r>
            <a:r>
              <a:rPr lang="en-US" dirty="0" err="1"/>
              <a:t>internSalary</a:t>
            </a:r>
            <a:r>
              <a:rPr lang="en-US" dirty="0"/>
              <a:t>) is a result of right joining ‘</a:t>
            </a:r>
            <a:r>
              <a:rPr lang="en-US" dirty="0" err="1"/>
              <a:t>curPos</a:t>
            </a:r>
            <a:r>
              <a:rPr lang="en-US" dirty="0"/>
              <a:t>’ by ‘</a:t>
            </a:r>
            <a:r>
              <a:rPr lang="en-US" dirty="0" err="1"/>
              <a:t>graduationId</a:t>
            </a:r>
            <a:r>
              <a:rPr lang="en-US" dirty="0"/>
              <a:t>’ &amp; left joining ‘employ’ and ‘</a:t>
            </a:r>
            <a:r>
              <a:rPr lang="en-US" dirty="0" err="1"/>
              <a:t>full_time</a:t>
            </a:r>
            <a:r>
              <a:rPr lang="en-US" dirty="0"/>
              <a:t>’ by ‘</a:t>
            </a:r>
            <a:r>
              <a:rPr lang="en-US" dirty="0" err="1"/>
              <a:t>idCurrentPosition</a:t>
            </a:r>
            <a:r>
              <a:rPr lang="en-US" dirty="0"/>
              <a:t>’, and filtering out any NA results: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0FD0BA-DF60-E24C-8F3A-8C9A776FF0FD}"/>
              </a:ext>
            </a:extLst>
          </p:cNvPr>
          <p:cNvSpPr txBox="1"/>
          <p:nvPr/>
        </p:nvSpPr>
        <p:spPr>
          <a:xfrm>
            <a:off x="1137425" y="3289125"/>
            <a:ext cx="7961971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# A </a:t>
            </a:r>
            <a:r>
              <a:rPr lang="en-US" sz="1400" dirty="0" err="1"/>
              <a:t>tibble</a:t>
            </a:r>
            <a:r>
              <a:rPr lang="en-US" sz="1400" dirty="0"/>
              <a:t>: 1,090 x 3</a:t>
            </a:r>
          </a:p>
          <a:p>
            <a:r>
              <a:rPr lang="en-US" sz="1400" dirty="0"/>
              <a:t>   </a:t>
            </a:r>
            <a:r>
              <a:rPr lang="en-US" sz="1400" dirty="0" err="1"/>
              <a:t>graduationId</a:t>
            </a:r>
            <a:r>
              <a:rPr lang="en-US" sz="1400" dirty="0"/>
              <a:t>      count salary</a:t>
            </a:r>
          </a:p>
          <a:p>
            <a:r>
              <a:rPr lang="en-US" sz="1400" dirty="0"/>
              <a:t>          &lt;</a:t>
            </a:r>
            <a:r>
              <a:rPr lang="en-US" sz="1400" dirty="0" err="1"/>
              <a:t>int</a:t>
            </a:r>
            <a:r>
              <a:rPr lang="en-US" sz="1400" dirty="0"/>
              <a:t>&gt;             &lt;</a:t>
            </a:r>
            <a:r>
              <a:rPr lang="en-US" sz="1400" dirty="0" err="1"/>
              <a:t>int</a:t>
            </a:r>
            <a:r>
              <a:rPr lang="en-US" sz="1400" dirty="0"/>
              <a:t>&gt;  &lt;</a:t>
            </a:r>
            <a:r>
              <a:rPr lang="en-US" sz="1400" dirty="0" err="1"/>
              <a:t>dbl</a:t>
            </a:r>
            <a:r>
              <a:rPr lang="en-US" sz="1400" dirty="0"/>
              <a:t>&gt;</a:t>
            </a:r>
          </a:p>
          <a:p>
            <a:r>
              <a:rPr lang="en-US" sz="1400" dirty="0"/>
              <a:t> 1            1                  2      65000</a:t>
            </a:r>
          </a:p>
          <a:p>
            <a:r>
              <a:rPr lang="en-US" sz="1400" dirty="0"/>
              <a:t> 2           36                 1      58000</a:t>
            </a:r>
          </a:p>
          <a:p>
            <a:r>
              <a:rPr lang="en-US" sz="1400" dirty="0"/>
              <a:t> 3           37                 1      72500</a:t>
            </a:r>
          </a:p>
          <a:p>
            <a:r>
              <a:rPr lang="en-US" sz="1400" dirty="0"/>
              <a:t> 4           40                 1      40500</a:t>
            </a:r>
          </a:p>
          <a:p>
            <a:r>
              <a:rPr lang="en-US" sz="1400" dirty="0"/>
              <a:t> 5           61                 2      95000</a:t>
            </a:r>
          </a:p>
          <a:p>
            <a:r>
              <a:rPr lang="en-US" sz="1400" dirty="0"/>
              <a:t> 6           93                 2      32000</a:t>
            </a:r>
          </a:p>
          <a:p>
            <a:r>
              <a:rPr lang="en-US" sz="1400" dirty="0"/>
              <a:t> 7           94                 1      70000</a:t>
            </a:r>
          </a:p>
          <a:p>
            <a:r>
              <a:rPr lang="en-US" sz="1400" dirty="0"/>
              <a:t> 8           99                 2      44000</a:t>
            </a:r>
          </a:p>
          <a:p>
            <a:r>
              <a:rPr lang="en-US" sz="1400" dirty="0"/>
              <a:t> 9          150                3      74000</a:t>
            </a:r>
          </a:p>
          <a:p>
            <a:r>
              <a:rPr lang="en-US" sz="1400" dirty="0"/>
              <a:t>10         155                2      74500</a:t>
            </a:r>
          </a:p>
          <a:p>
            <a:r>
              <a:rPr lang="en-US" sz="1400" dirty="0"/>
              <a:t># ... with 1,080 more rows</a:t>
            </a:r>
          </a:p>
        </p:txBody>
      </p:sp>
    </p:spTree>
    <p:extLst>
      <p:ext uri="{BB962C8B-B14F-4D97-AF65-F5344CB8AC3E}">
        <p14:creationId xmlns:p14="http://schemas.microsoft.com/office/powerpoint/2010/main" val="33461639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D6DBF-DCDB-E545-8A4C-3985B1E405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Students without internships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E448C7-189B-D840-942D-CBDB05EE63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671035"/>
            <a:ext cx="10131425" cy="3649133"/>
          </a:xfrm>
        </p:spPr>
        <p:txBody>
          <a:bodyPr/>
          <a:lstStyle/>
          <a:p>
            <a:r>
              <a:rPr lang="en-US" dirty="0"/>
              <a:t>We also decided to hold students WITHOUT internships in our project to show the effect of not having an internship in correlation with their average salaries.</a:t>
            </a:r>
          </a:p>
          <a:p>
            <a:r>
              <a:rPr lang="en-US" dirty="0"/>
              <a:t>Using the current position (</a:t>
            </a:r>
            <a:r>
              <a:rPr lang="en-US" dirty="0" err="1"/>
              <a:t>currentPos</a:t>
            </a:r>
            <a:r>
              <a:rPr lang="en-US" dirty="0"/>
              <a:t>), employment (employment2), and salary (salary) variables we decided to right join (</a:t>
            </a:r>
            <a:r>
              <a:rPr lang="en-US" dirty="0" err="1"/>
              <a:t>curPos</a:t>
            </a:r>
            <a:r>
              <a:rPr lang="en-US" dirty="0"/>
              <a:t>) by ‘</a:t>
            </a:r>
            <a:r>
              <a:rPr lang="en-US" dirty="0" err="1"/>
              <a:t>graduationId</a:t>
            </a:r>
            <a:r>
              <a:rPr lang="en-US" dirty="0"/>
              <a:t>’ &amp; left joining (employ) and (</a:t>
            </a:r>
            <a:r>
              <a:rPr lang="en-US" dirty="0" err="1"/>
              <a:t>full_time</a:t>
            </a:r>
            <a:r>
              <a:rPr lang="en-US" dirty="0"/>
              <a:t>) by ‘</a:t>
            </a:r>
            <a:r>
              <a:rPr lang="en-US" dirty="0" err="1"/>
              <a:t>idCurrentPosition</a:t>
            </a:r>
            <a:r>
              <a:rPr lang="en-US" dirty="0"/>
              <a:t>’ thus giving us a </a:t>
            </a:r>
            <a:r>
              <a:rPr lang="en-US" dirty="0" err="1"/>
              <a:t>tibble</a:t>
            </a:r>
            <a:r>
              <a:rPr lang="en-US" dirty="0"/>
              <a:t> of the results below.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A1A7E3-4DDC-714A-8303-50E7FCB70BD1}"/>
              </a:ext>
            </a:extLst>
          </p:cNvPr>
          <p:cNvSpPr txBox="1"/>
          <p:nvPr/>
        </p:nvSpPr>
        <p:spPr>
          <a:xfrm>
            <a:off x="1103971" y="3601843"/>
            <a:ext cx="743786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# A </a:t>
            </a:r>
            <a:r>
              <a:rPr lang="en-US" sz="1400" dirty="0" err="1"/>
              <a:t>tibble</a:t>
            </a:r>
            <a:r>
              <a:rPr lang="en-US" sz="1400" dirty="0"/>
              <a:t>: 2,335 x 3</a:t>
            </a:r>
          </a:p>
          <a:p>
            <a:r>
              <a:rPr lang="en-US" sz="1400" dirty="0"/>
              <a:t>   </a:t>
            </a:r>
            <a:r>
              <a:rPr lang="en-US" sz="1400" dirty="0" err="1"/>
              <a:t>graduationId</a:t>
            </a:r>
            <a:r>
              <a:rPr lang="en-US" sz="1400" dirty="0"/>
              <a:t>         count         salary</a:t>
            </a:r>
          </a:p>
          <a:p>
            <a:r>
              <a:rPr lang="en-US" sz="1400" dirty="0"/>
              <a:t>            &lt;</a:t>
            </a:r>
            <a:r>
              <a:rPr lang="en-US" sz="1400" dirty="0" err="1"/>
              <a:t>int</a:t>
            </a:r>
            <a:r>
              <a:rPr lang="en-US" sz="1400" dirty="0"/>
              <a:t>&gt;                 &lt;</a:t>
            </a:r>
            <a:r>
              <a:rPr lang="en-US" sz="1400" dirty="0" err="1"/>
              <a:t>int</a:t>
            </a:r>
            <a:r>
              <a:rPr lang="en-US" sz="1400" dirty="0"/>
              <a:t>&gt;         &lt;</a:t>
            </a:r>
            <a:r>
              <a:rPr lang="en-US" sz="1400" dirty="0" err="1"/>
              <a:t>dbl</a:t>
            </a:r>
            <a:r>
              <a:rPr lang="en-US" sz="1400" dirty="0"/>
              <a:t>&gt;</a:t>
            </a:r>
          </a:p>
          <a:p>
            <a:r>
              <a:rPr lang="en-US" sz="1400" dirty="0"/>
              <a:t> 1           13                      NA           72000</a:t>
            </a:r>
          </a:p>
          <a:p>
            <a:r>
              <a:rPr lang="en-US" sz="1400" dirty="0"/>
              <a:t> 2           27                      NA          44000</a:t>
            </a:r>
          </a:p>
          <a:p>
            <a:r>
              <a:rPr lang="en-US" sz="1400" dirty="0"/>
              <a:t> 3           29                      NA          44000</a:t>
            </a:r>
          </a:p>
          <a:p>
            <a:r>
              <a:rPr lang="en-US" sz="1400" dirty="0"/>
              <a:t> 4           30                      NA          55000</a:t>
            </a:r>
          </a:p>
          <a:p>
            <a:r>
              <a:rPr lang="en-US" sz="1400" dirty="0"/>
              <a:t> 5           33                      NA          15000</a:t>
            </a:r>
          </a:p>
          <a:p>
            <a:r>
              <a:rPr lang="en-US" sz="1400" dirty="0"/>
              <a:t> 6           56                     NA           50000</a:t>
            </a:r>
          </a:p>
          <a:p>
            <a:r>
              <a:rPr lang="en-US" sz="1400" dirty="0"/>
              <a:t> 7           78                     NA           36000</a:t>
            </a:r>
          </a:p>
          <a:p>
            <a:r>
              <a:rPr lang="en-US" sz="1400" dirty="0"/>
              <a:t> 8           80                     NA           35000</a:t>
            </a:r>
          </a:p>
          <a:p>
            <a:r>
              <a:rPr lang="en-US" sz="1400" dirty="0"/>
              <a:t> 9           82                     NA           46000</a:t>
            </a:r>
          </a:p>
          <a:p>
            <a:r>
              <a:rPr lang="en-US" sz="1400" dirty="0"/>
              <a:t>10          88                    NA           40000</a:t>
            </a:r>
          </a:p>
          <a:p>
            <a:r>
              <a:rPr lang="en-US" sz="1400" dirty="0"/>
              <a:t># ... with 2,325 more rows</a:t>
            </a:r>
          </a:p>
        </p:txBody>
      </p:sp>
    </p:spTree>
    <p:extLst>
      <p:ext uri="{BB962C8B-B14F-4D97-AF65-F5344CB8AC3E}">
        <p14:creationId xmlns:p14="http://schemas.microsoft.com/office/powerpoint/2010/main" val="36498132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D43905-EFA7-0145-BC03-9F2A110E8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A67B63-D1BE-CA4A-8675-074C2526C1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759316"/>
            <a:ext cx="10131425" cy="3649133"/>
          </a:xfrm>
        </p:spPr>
        <p:txBody>
          <a:bodyPr/>
          <a:lstStyle/>
          <a:p>
            <a:r>
              <a:rPr lang="en-US" dirty="0"/>
              <a:t>Using the variables </a:t>
            </a:r>
            <a:r>
              <a:rPr lang="en-US" dirty="0" err="1"/>
              <a:t>pos</a:t>
            </a:r>
            <a:r>
              <a:rPr lang="en-US" dirty="0"/>
              <a:t> (current position), </a:t>
            </a:r>
            <a:r>
              <a:rPr lang="en-US" dirty="0" err="1"/>
              <a:t>em</a:t>
            </a:r>
            <a:r>
              <a:rPr lang="en-US" dirty="0"/>
              <a:t> (employment), </a:t>
            </a:r>
            <a:r>
              <a:rPr lang="en-US" dirty="0" err="1"/>
              <a:t>sal</a:t>
            </a:r>
            <a:r>
              <a:rPr lang="en-US" dirty="0"/>
              <a:t> (salary), we decided to right join the variable used earlier (</a:t>
            </a:r>
            <a:r>
              <a:rPr lang="en-US" dirty="0" err="1"/>
              <a:t>curPos</a:t>
            </a:r>
            <a:r>
              <a:rPr lang="en-US" dirty="0"/>
              <a:t>) by ‘</a:t>
            </a:r>
            <a:r>
              <a:rPr lang="en-US" dirty="0" err="1"/>
              <a:t>graduationId</a:t>
            </a:r>
            <a:r>
              <a:rPr lang="en-US" dirty="0"/>
              <a:t>’, followed by left joining the variables (employ &amp; </a:t>
            </a:r>
            <a:r>
              <a:rPr lang="en-US" dirty="0" err="1"/>
              <a:t>full_time</a:t>
            </a:r>
            <a:r>
              <a:rPr lang="en-US" dirty="0"/>
              <a:t>) by ‘</a:t>
            </a:r>
            <a:r>
              <a:rPr lang="en-US" dirty="0" err="1"/>
              <a:t>idCurrentPosition</a:t>
            </a:r>
            <a:r>
              <a:rPr lang="en-US" dirty="0"/>
              <a:t>’; filtering out any NA results, we grouped by the (count) of the results followed by summarizing our results in order to obtain the mean (</a:t>
            </a:r>
            <a:r>
              <a:rPr lang="en-US" dirty="0" err="1"/>
              <a:t>avgSalary</a:t>
            </a:r>
            <a:r>
              <a:rPr lang="en-US" dirty="0"/>
              <a:t>) of our results.</a:t>
            </a:r>
          </a:p>
          <a:p>
            <a:r>
              <a:rPr lang="en-US" dirty="0"/>
              <a:t>Thus, resulting in the following </a:t>
            </a:r>
            <a:r>
              <a:rPr lang="en-US" dirty="0" err="1"/>
              <a:t>tibble</a:t>
            </a:r>
            <a:r>
              <a:rPr lang="en-US" dirty="0"/>
              <a:t>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A01A4D-7884-4E4F-ADD1-701C72F19889}"/>
              </a:ext>
            </a:extLst>
          </p:cNvPr>
          <p:cNvSpPr txBox="1"/>
          <p:nvPr/>
        </p:nvSpPr>
        <p:spPr>
          <a:xfrm>
            <a:off x="1951463" y="3902926"/>
            <a:ext cx="521877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# A </a:t>
            </a:r>
            <a:r>
              <a:rPr lang="en-US" dirty="0" err="1"/>
              <a:t>tibble</a:t>
            </a:r>
            <a:r>
              <a:rPr lang="en-US" dirty="0"/>
              <a:t>: 4 x 2</a:t>
            </a:r>
          </a:p>
          <a:p>
            <a:r>
              <a:rPr lang="en-US" dirty="0"/>
              <a:t>  count      </a:t>
            </a:r>
            <a:r>
              <a:rPr lang="en-US" dirty="0" err="1"/>
              <a:t>avgSalary</a:t>
            </a:r>
            <a:endParaRPr lang="en-US" dirty="0"/>
          </a:p>
          <a:p>
            <a:r>
              <a:rPr lang="en-US" dirty="0"/>
              <a:t>  &lt;</a:t>
            </a:r>
            <a:r>
              <a:rPr lang="en-US" dirty="0" err="1"/>
              <a:t>dbl</a:t>
            </a:r>
            <a:r>
              <a:rPr lang="en-US" dirty="0"/>
              <a:t>&gt;         &lt;</a:t>
            </a:r>
            <a:r>
              <a:rPr lang="en-US" dirty="0" err="1"/>
              <a:t>dbl</a:t>
            </a:r>
            <a:r>
              <a:rPr lang="en-US" dirty="0"/>
              <a:t>&gt;</a:t>
            </a:r>
          </a:p>
          <a:p>
            <a:r>
              <a:rPr lang="en-US" dirty="0"/>
              <a:t>1  1.00         49241</a:t>
            </a:r>
          </a:p>
          <a:p>
            <a:r>
              <a:rPr lang="en-US" dirty="0"/>
              <a:t>2  2.00         55858</a:t>
            </a:r>
          </a:p>
          <a:p>
            <a:r>
              <a:rPr lang="en-US" dirty="0"/>
              <a:t>3  3.00         58504</a:t>
            </a:r>
          </a:p>
          <a:p>
            <a:r>
              <a:rPr lang="en-US" dirty="0"/>
              <a:t>4  0              48296</a:t>
            </a:r>
          </a:p>
        </p:txBody>
      </p:sp>
    </p:spTree>
    <p:extLst>
      <p:ext uri="{BB962C8B-B14F-4D97-AF65-F5344CB8AC3E}">
        <p14:creationId xmlns:p14="http://schemas.microsoft.com/office/powerpoint/2010/main" val="360178620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{68790B23-3A77-9A4F-B243-996CF4B3C944}tf10001058</Template>
  <TotalTime>430</TotalTime>
  <Words>1529</Words>
  <Application>Microsoft Macintosh PowerPoint</Application>
  <PresentationFormat>Widescreen</PresentationFormat>
  <Paragraphs>129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Celestial</vt:lpstr>
      <vt:lpstr>IsDS 3105 Group 3  </vt:lpstr>
      <vt:lpstr>Research questions</vt:lpstr>
      <vt:lpstr>Data for graduates, internships, &amp; wages</vt:lpstr>
      <vt:lpstr>“Dirty” data</vt:lpstr>
      <vt:lpstr>Number of internships per student</vt:lpstr>
      <vt:lpstr>Bar graph of the total amount of internships per student</vt:lpstr>
      <vt:lpstr>How does the salary differ between each amount of internship(s)?</vt:lpstr>
      <vt:lpstr>Students without internships</vt:lpstr>
      <vt:lpstr>Results</vt:lpstr>
      <vt:lpstr>Results (graphed)</vt:lpstr>
      <vt:lpstr>Results (cont)</vt:lpstr>
      <vt:lpstr>Salaries relating to respective majors</vt:lpstr>
      <vt:lpstr>Salaries relating to respective major (graphed w/ internship count (fill))</vt:lpstr>
      <vt:lpstr>Salaries related to respective major (graphed w/o fill)</vt:lpstr>
      <vt:lpstr>Conclusion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Buford C Dean</dc:creator>
  <cp:lastModifiedBy>Buford C Dean</cp:lastModifiedBy>
  <cp:revision>27</cp:revision>
  <dcterms:created xsi:type="dcterms:W3CDTF">2018-04-21T17:09:27Z</dcterms:created>
  <dcterms:modified xsi:type="dcterms:W3CDTF">2018-04-22T00:20:24Z</dcterms:modified>
</cp:coreProperties>
</file>

<file path=docProps/thumbnail.jpeg>
</file>